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3" r:id="rId9"/>
    <p:sldId id="264" r:id="rId10"/>
    <p:sldId id="262" r:id="rId11"/>
    <p:sldId id="267" r:id="rId12"/>
    <p:sldId id="268" r:id="rId13"/>
    <p:sldId id="271" r:id="rId14"/>
    <p:sldId id="269" r:id="rId15"/>
    <p:sldId id="270" r:id="rId16"/>
    <p:sldId id="272" r:id="rId17"/>
    <p:sldId id="259" r:id="rId18"/>
  </p:sldIdLst>
  <p:sldSz cx="50399950" cy="15119350"/>
  <p:notesSz cx="6858000" cy="9144000"/>
  <p:defaultTextStyle>
    <a:defPPr>
      <a:defRPr lang="zh-CN"/>
    </a:defPPr>
    <a:lvl1pPr marL="0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1pPr>
    <a:lvl2pPr marL="1572144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2pPr>
    <a:lvl3pPr marL="3144284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3pPr>
    <a:lvl4pPr marL="4716426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4pPr>
    <a:lvl5pPr marL="6288568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5pPr>
    <a:lvl6pPr marL="7860710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6pPr>
    <a:lvl7pPr marL="9432851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7pPr>
    <a:lvl8pPr marL="11004995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8pPr>
    <a:lvl9pPr marL="12577135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9"/>
  </p:normalViewPr>
  <p:slideViewPr>
    <p:cSldViewPr snapToGrid="0" snapToObjects="1">
      <p:cViewPr varScale="1">
        <p:scale>
          <a:sx n="21" d="100"/>
          <a:sy n="21" d="100"/>
        </p:scale>
        <p:origin x="336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7424D-C424-224F-B887-E2554215D7B5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0" y="1143000"/>
            <a:ext cx="10287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EBD91-A505-EA4F-8639-335A735634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016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FNN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PNN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DeepFM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EBD91-A505-EA4F-8639-335A7356349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68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FNN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PNN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DeepFM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EBD91-A505-EA4F-8639-335A7356349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67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2474395"/>
            <a:ext cx="37799963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7941160"/>
            <a:ext cx="37799963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804966"/>
            <a:ext cx="10867489" cy="128129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804966"/>
            <a:ext cx="31972468" cy="128129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040079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3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040079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2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040079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3769340"/>
            <a:ext cx="4346995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10118067"/>
            <a:ext cx="4346995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4024827"/>
            <a:ext cx="21419979" cy="95930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4024827"/>
            <a:ext cx="21419979" cy="95930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804967"/>
            <a:ext cx="43469957" cy="2922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3706342"/>
            <a:ext cx="21321539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5522763"/>
            <a:ext cx="21321539" cy="81231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3706342"/>
            <a:ext cx="21426543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5522763"/>
            <a:ext cx="21426543" cy="81231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0400797" cy="15119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007957"/>
            <a:ext cx="16255294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2176908"/>
            <a:ext cx="25514975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4535805"/>
            <a:ext cx="16255294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007957"/>
            <a:ext cx="16255294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2176908"/>
            <a:ext cx="25514975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4535805"/>
            <a:ext cx="16255294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804967"/>
            <a:ext cx="4346995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4024827"/>
            <a:ext cx="4346995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14013399"/>
            <a:ext cx="1133998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14013399"/>
            <a:ext cx="1700998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14013399"/>
            <a:ext cx="1133998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9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txStyles>
    <p:titleStyle>
      <a:lvl1pPr algn="l" defTabSz="2015886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53852" y="4053478"/>
            <a:ext cx="24960679" cy="256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100" b="1" dirty="0">
                <a:solidFill>
                  <a:schemeClr val="bg1"/>
                </a:solidFill>
                <a:latin typeface="FZYouHei 513B" charset="-122"/>
                <a:ea typeface="FZYouHei 513B" charset="-122"/>
                <a:cs typeface="FZYouHei 513B" charset="-122"/>
              </a:rPr>
              <a:t>阿里妈妈搜索广告转化预测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224634" y="8432081"/>
            <a:ext cx="7019102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240" dirty="0">
                <a:solidFill>
                  <a:schemeClr val="bg1"/>
                </a:solidFill>
                <a:latin typeface="FZYouHei 509R" charset="-122"/>
                <a:ea typeface="FZYouHei 509R" charset="-122"/>
                <a:cs typeface="FZYouHei 509R" charset="-122"/>
              </a:rPr>
              <a:t>From</a:t>
            </a:r>
            <a:r>
              <a:rPr kumimoji="1" lang="zh-CN" altLang="en-US" sz="9240" dirty="0">
                <a:solidFill>
                  <a:schemeClr val="bg1"/>
                </a:solidFill>
                <a:latin typeface="FZYouHei 509R" charset="-122"/>
                <a:ea typeface="FZYouHei 509R" charset="-122"/>
                <a:cs typeface="FZYouHei 509R" charset="-122"/>
              </a:rPr>
              <a:t> 躺分队</a:t>
            </a:r>
          </a:p>
        </p:txBody>
      </p:sp>
    </p:spTree>
    <p:extLst>
      <p:ext uri="{BB962C8B-B14F-4D97-AF65-F5344CB8AC3E}">
        <p14:creationId xmlns:p14="http://schemas.microsoft.com/office/powerpoint/2010/main" val="87922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7925" y="822887"/>
            <a:ext cx="40303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A97767-4B85-C146-8FC1-27CFA0C939BE}"/>
              </a:ext>
            </a:extLst>
          </p:cNvPr>
          <p:cNvSpPr txBox="1"/>
          <p:nvPr/>
        </p:nvSpPr>
        <p:spPr>
          <a:xfrm>
            <a:off x="13158110" y="4235113"/>
            <a:ext cx="10709983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验证策略：</a:t>
            </a:r>
            <a:endParaRPr kumimoji="1" lang="en-US" altLang="zh-CN" sz="65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  </a:t>
            </a:r>
            <a:endParaRPr kumimoji="1" lang="en-US" altLang="zh-CN" sz="65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   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1.All-7</a:t>
            </a:r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号上午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-Valid</a:t>
            </a:r>
          </a:p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   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2.7</a:t>
            </a:r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号上午最后一小时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-Valid</a:t>
            </a:r>
          </a:p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   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3.7</a:t>
            </a:r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号上午最后两小时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-Valid</a:t>
            </a:r>
          </a:p>
        </p:txBody>
      </p:sp>
    </p:spTree>
    <p:extLst>
      <p:ext uri="{BB962C8B-B14F-4D97-AF65-F5344CB8AC3E}">
        <p14:creationId xmlns:p14="http://schemas.microsoft.com/office/powerpoint/2010/main" val="424756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77145" y="1051487"/>
            <a:ext cx="37484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AA590F09-7D2C-4C4B-A0A7-991E8201A3E5}"/>
              </a:ext>
            </a:extLst>
          </p:cNvPr>
          <p:cNvSpPr txBox="1"/>
          <p:nvPr/>
        </p:nvSpPr>
        <p:spPr>
          <a:xfrm>
            <a:off x="8996662" y="3492668"/>
            <a:ext cx="79911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00" dirty="0" err="1">
                <a:latin typeface="MF YueYuan (Noncommercial)" pitchFamily="2" charset="-122"/>
                <a:ea typeface="MF YueYuan (Noncommercial)" pitchFamily="2" charset="-122"/>
              </a:rPr>
              <a:t>Item_category_list</a:t>
            </a:r>
            <a:endParaRPr lang="zh-CN" altLang="en-US" sz="6300" dirty="0"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31FB427B-9F02-EE4F-9D95-0C6DD75A09E0}"/>
              </a:ext>
            </a:extLst>
          </p:cNvPr>
          <p:cNvSpPr txBox="1"/>
          <p:nvPr/>
        </p:nvSpPr>
        <p:spPr>
          <a:xfrm>
            <a:off x="17197521" y="3444542"/>
            <a:ext cx="79911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00" dirty="0" err="1">
                <a:latin typeface="MF YueYuan (Noncommercial)" pitchFamily="2" charset="-122"/>
                <a:ea typeface="MF YueYuan (Noncommercial)" pitchFamily="2" charset="-122"/>
              </a:rPr>
              <a:t>Item_property_list</a:t>
            </a:r>
            <a:endParaRPr lang="zh-CN" altLang="en-US" sz="6300" dirty="0"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9FE6F0F3-F7F5-4043-BB34-802EF6527EAA}"/>
              </a:ext>
            </a:extLst>
          </p:cNvPr>
          <p:cNvSpPr txBox="1"/>
          <p:nvPr/>
        </p:nvSpPr>
        <p:spPr>
          <a:xfrm>
            <a:off x="26298750" y="3465963"/>
            <a:ext cx="102809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00" dirty="0" err="1">
                <a:latin typeface="MF YueYuan (Noncommercial)" pitchFamily="2" charset="-122"/>
                <a:ea typeface="MF YueYuan (Noncommercial)" pitchFamily="2" charset="-122"/>
              </a:rPr>
              <a:t>Predict_category_property</a:t>
            </a:r>
            <a:endParaRPr lang="zh-CN" altLang="en-US" sz="6300" dirty="0"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8FA7B01-57FC-D344-ADCE-29B7D4CF44FD}"/>
              </a:ext>
            </a:extLst>
          </p:cNvPr>
          <p:cNvSpPr/>
          <p:nvPr/>
        </p:nvSpPr>
        <p:spPr>
          <a:xfrm>
            <a:off x="8302592" y="5945983"/>
            <a:ext cx="26637114" cy="199485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6300" dirty="0">
                <a:latin typeface="MF YueYuan (Noncommercial)" pitchFamily="2" charset="-122"/>
                <a:ea typeface="MF YueYuan (Noncommercial)" pitchFamily="2" charset="-122"/>
              </a:rPr>
              <a:t>1.</a:t>
            </a:r>
            <a:r>
              <a:rPr kumimoji="1" lang="zh-CN" altLang="en-US" sz="6300" dirty="0">
                <a:latin typeface="MF YueYuan (Noncommercial)" pitchFamily="2" charset="-122"/>
                <a:ea typeface="MF YueYuan (Noncommercial)" pitchFamily="2" charset="-122"/>
              </a:rPr>
              <a:t>上述基础特征分列</a:t>
            </a:r>
            <a:r>
              <a:rPr kumimoji="1" lang="en-US" altLang="zh-CN" sz="6300" dirty="0">
                <a:latin typeface="MF YueYuan (Noncommercial)" pitchFamily="2" charset="-122"/>
                <a:ea typeface="MF YueYuan (Noncommercial)" pitchFamily="2" charset="-122"/>
              </a:rPr>
              <a:t>     2.</a:t>
            </a:r>
            <a:r>
              <a:rPr kumimoji="1" lang="zh-CN" altLang="en-US" sz="6300" dirty="0">
                <a:latin typeface="MF YueYuan (Noncommercial)" pitchFamily="2" charset="-122"/>
                <a:ea typeface="MF YueYuan (Noncommercial)" pitchFamily="2" charset="-122"/>
              </a:rPr>
              <a:t>去掉取值变化小的列</a:t>
            </a:r>
            <a:r>
              <a:rPr kumimoji="1" lang="en-US" altLang="zh-CN" sz="6300" dirty="0">
                <a:latin typeface="MF YueYuan (Noncommercial)" pitchFamily="2" charset="-122"/>
                <a:ea typeface="MF YueYuan (Noncommercial)" pitchFamily="2" charset="-122"/>
              </a:rPr>
              <a:t>          3.</a:t>
            </a:r>
            <a:r>
              <a:rPr kumimoji="1" lang="zh-CN" altLang="en-US" sz="6300" dirty="0">
                <a:latin typeface="MF YueYuan (Noncommercial)" pitchFamily="2" charset="-122"/>
                <a:ea typeface="MF YueYuan (Noncommercial)" pitchFamily="2" charset="-122"/>
              </a:rPr>
              <a:t>去掉缺失值过多的列</a:t>
            </a:r>
          </a:p>
        </p:txBody>
      </p:sp>
      <p:sp>
        <p:nvSpPr>
          <p:cNvPr id="45" name="下箭头 44">
            <a:extLst>
              <a:ext uri="{FF2B5EF4-FFF2-40B4-BE49-F238E27FC236}">
                <a16:creationId xmlns:a16="http://schemas.microsoft.com/office/drawing/2014/main" id="{CFBA2A1F-5793-5F4B-A3B3-585A3D157162}"/>
              </a:ext>
            </a:extLst>
          </p:cNvPr>
          <p:cNvSpPr/>
          <p:nvPr/>
        </p:nvSpPr>
        <p:spPr>
          <a:xfrm>
            <a:off x="11397112" y="4851894"/>
            <a:ext cx="1074831" cy="103881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300"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46" name="下箭头 45">
            <a:extLst>
              <a:ext uri="{FF2B5EF4-FFF2-40B4-BE49-F238E27FC236}">
                <a16:creationId xmlns:a16="http://schemas.microsoft.com/office/drawing/2014/main" id="{AC84BB06-DF13-934C-BB26-B37944AEAC36}"/>
              </a:ext>
            </a:extLst>
          </p:cNvPr>
          <p:cNvSpPr/>
          <p:nvPr/>
        </p:nvSpPr>
        <p:spPr>
          <a:xfrm>
            <a:off x="19753035" y="4770514"/>
            <a:ext cx="1074831" cy="103881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300"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47" name="下箭头 46">
            <a:extLst>
              <a:ext uri="{FF2B5EF4-FFF2-40B4-BE49-F238E27FC236}">
                <a16:creationId xmlns:a16="http://schemas.microsoft.com/office/drawing/2014/main" id="{387D7CA0-3750-8A43-97EB-182FBD8CA20F}"/>
              </a:ext>
            </a:extLst>
          </p:cNvPr>
          <p:cNvSpPr/>
          <p:nvPr/>
        </p:nvSpPr>
        <p:spPr>
          <a:xfrm>
            <a:off x="30053974" y="4800266"/>
            <a:ext cx="1074831" cy="103881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300">
              <a:latin typeface="MF YueYuan (Noncommercial)" pitchFamily="2" charset="-122"/>
              <a:ea typeface="MF YueYuan (Noncommercial)" pitchFamily="2" charset="-122"/>
            </a:endParaRPr>
          </a:p>
        </p:txBody>
      </p:sp>
      <p:cxnSp>
        <p:nvCxnSpPr>
          <p:cNvPr id="48" name="直接连接符 11">
            <a:extLst>
              <a:ext uri="{FF2B5EF4-FFF2-40B4-BE49-F238E27FC236}">
                <a16:creationId xmlns:a16="http://schemas.microsoft.com/office/drawing/2014/main" id="{2AFF62F8-9A62-9A42-BBCC-42C583FCD12A}"/>
              </a:ext>
            </a:extLst>
          </p:cNvPr>
          <p:cNvCxnSpPr>
            <a:cxnSpLocks/>
          </p:cNvCxnSpPr>
          <p:nvPr/>
        </p:nvCxnSpPr>
        <p:spPr>
          <a:xfrm>
            <a:off x="16061221" y="5144928"/>
            <a:ext cx="34214" cy="6020377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12">
            <a:extLst>
              <a:ext uri="{FF2B5EF4-FFF2-40B4-BE49-F238E27FC236}">
                <a16:creationId xmlns:a16="http://schemas.microsoft.com/office/drawing/2014/main" id="{ECC0E19B-31BD-4E4E-A75E-364DFFBBEFF6}"/>
              </a:ext>
            </a:extLst>
          </p:cNvPr>
          <p:cNvCxnSpPr>
            <a:cxnSpLocks/>
          </p:cNvCxnSpPr>
          <p:nvPr/>
        </p:nvCxnSpPr>
        <p:spPr>
          <a:xfrm>
            <a:off x="25313534" y="4727134"/>
            <a:ext cx="37409" cy="6582549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13">
            <a:extLst>
              <a:ext uri="{FF2B5EF4-FFF2-40B4-BE49-F238E27FC236}">
                <a16:creationId xmlns:a16="http://schemas.microsoft.com/office/drawing/2014/main" id="{7363BCC0-BE4A-BB41-A28F-83AD2C8856A5}"/>
              </a:ext>
            </a:extLst>
          </p:cNvPr>
          <p:cNvCxnSpPr>
            <a:cxnSpLocks/>
          </p:cNvCxnSpPr>
          <p:nvPr/>
        </p:nvCxnSpPr>
        <p:spPr>
          <a:xfrm>
            <a:off x="16056234" y="3444542"/>
            <a:ext cx="31192" cy="3114066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15">
            <a:extLst>
              <a:ext uri="{FF2B5EF4-FFF2-40B4-BE49-F238E27FC236}">
                <a16:creationId xmlns:a16="http://schemas.microsoft.com/office/drawing/2014/main" id="{24029B91-6C41-6941-B152-09B40EF52DA7}"/>
              </a:ext>
            </a:extLst>
          </p:cNvPr>
          <p:cNvCxnSpPr>
            <a:cxnSpLocks/>
          </p:cNvCxnSpPr>
          <p:nvPr/>
        </p:nvCxnSpPr>
        <p:spPr>
          <a:xfrm>
            <a:off x="25313534" y="3570404"/>
            <a:ext cx="26205" cy="2616209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16">
            <a:extLst>
              <a:ext uri="{FF2B5EF4-FFF2-40B4-BE49-F238E27FC236}">
                <a16:creationId xmlns:a16="http://schemas.microsoft.com/office/drawing/2014/main" id="{EAF5B002-71B3-F743-9D7B-5C96AF85CC4F}"/>
              </a:ext>
            </a:extLst>
          </p:cNvPr>
          <p:cNvSpPr txBox="1"/>
          <p:nvPr/>
        </p:nvSpPr>
        <p:spPr>
          <a:xfrm>
            <a:off x="9858120" y="9207915"/>
            <a:ext cx="70564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00" dirty="0">
                <a:latin typeface="MF YueYuan (Noncommercial)" pitchFamily="2" charset="-122"/>
                <a:ea typeface="MF YueYuan (Noncommercial)" pitchFamily="2" charset="-122"/>
              </a:rPr>
              <a:t>Category_1</a:t>
            </a:r>
            <a:endParaRPr lang="zh-CN" altLang="en-US" sz="6300" dirty="0"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53" name="TextBox 17">
            <a:extLst>
              <a:ext uri="{FF2B5EF4-FFF2-40B4-BE49-F238E27FC236}">
                <a16:creationId xmlns:a16="http://schemas.microsoft.com/office/drawing/2014/main" id="{258ED026-6439-9045-AEDC-39AA7A3374E4}"/>
              </a:ext>
            </a:extLst>
          </p:cNvPr>
          <p:cNvSpPr txBox="1"/>
          <p:nvPr/>
        </p:nvSpPr>
        <p:spPr>
          <a:xfrm>
            <a:off x="18674034" y="8316890"/>
            <a:ext cx="70564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00" dirty="0">
                <a:latin typeface="MF YueYuan (Noncommercial)" pitchFamily="2" charset="-122"/>
                <a:ea typeface="MF YueYuan (Noncommercial)" pitchFamily="2" charset="-122"/>
              </a:rPr>
              <a:t>Property_0</a:t>
            </a:r>
          </a:p>
          <a:p>
            <a:r>
              <a:rPr lang="en-US" altLang="zh-CN" sz="6300" dirty="0">
                <a:latin typeface="MF YueYuan (Noncommercial)" pitchFamily="2" charset="-122"/>
                <a:ea typeface="MF YueYuan (Noncommercial)" pitchFamily="2" charset="-122"/>
              </a:rPr>
              <a:t>Property_1</a:t>
            </a:r>
          </a:p>
          <a:p>
            <a:r>
              <a:rPr lang="en-US" altLang="zh-CN" sz="6300" dirty="0">
                <a:latin typeface="MF YueYuan (Noncommercial)" pitchFamily="2" charset="-122"/>
                <a:ea typeface="MF YueYuan (Noncommercial)" pitchFamily="2" charset="-122"/>
              </a:rPr>
              <a:t>Property_2</a:t>
            </a:r>
          </a:p>
          <a:p>
            <a:endParaRPr lang="zh-CN" altLang="en-US" sz="6300" dirty="0"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B71FA94E-82FE-FB4A-B541-2DC74CA178FD}"/>
              </a:ext>
            </a:extLst>
          </p:cNvPr>
          <p:cNvSpPr txBox="1"/>
          <p:nvPr/>
        </p:nvSpPr>
        <p:spPr>
          <a:xfrm>
            <a:off x="28686989" y="8194774"/>
            <a:ext cx="7056499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00" dirty="0" err="1">
                <a:latin typeface="MF YueYuan (Noncommercial)" pitchFamily="2" charset="-122"/>
                <a:ea typeface="MF YueYuan (Noncommercial)" pitchFamily="2" charset="-122"/>
              </a:rPr>
              <a:t>Category_A</a:t>
            </a:r>
            <a:endParaRPr lang="en-US" altLang="zh-CN" sz="6300" dirty="0"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lang="en-US" altLang="zh-CN" sz="6300" dirty="0">
                <a:latin typeface="MF YueYuan (Noncommercial)" pitchFamily="2" charset="-122"/>
                <a:ea typeface="MF YueYuan (Noncommercial)" pitchFamily="2" charset="-122"/>
              </a:rPr>
              <a:t>Category_A_1</a:t>
            </a:r>
          </a:p>
          <a:p>
            <a:r>
              <a:rPr lang="en-US" altLang="zh-CN" sz="6300" dirty="0" err="1">
                <a:latin typeface="MF YueYuan (Noncommercial)" pitchFamily="2" charset="-122"/>
                <a:ea typeface="MF YueYuan (Noncommercial)" pitchFamily="2" charset="-122"/>
              </a:rPr>
              <a:t>Category_B</a:t>
            </a:r>
            <a:endParaRPr lang="en-US" altLang="zh-CN" sz="6300" dirty="0"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lang="en-US" altLang="zh-CN" sz="6300" dirty="0">
                <a:latin typeface="MF YueYuan (Noncommercial)" pitchFamily="2" charset="-122"/>
                <a:ea typeface="MF YueYuan (Noncommercial)" pitchFamily="2" charset="-122"/>
              </a:rPr>
              <a:t>Category_B_1</a:t>
            </a:r>
          </a:p>
          <a:p>
            <a:r>
              <a:rPr lang="en-US" altLang="zh-CN" sz="6300" dirty="0" err="1">
                <a:latin typeface="MF YueYuan (Noncommercial)" pitchFamily="2" charset="-122"/>
                <a:ea typeface="MF YueYuan (Noncommercial)" pitchFamily="2" charset="-122"/>
              </a:rPr>
              <a:t>Category_C</a:t>
            </a:r>
            <a:endParaRPr lang="en-US" altLang="zh-CN" sz="6300" dirty="0">
              <a:latin typeface="MF YueYuan (Noncommercial)" pitchFamily="2" charset="-122"/>
              <a:ea typeface="MF YueYuan (Noncommercial)" pitchFamily="2" charset="-122"/>
            </a:endParaRPr>
          </a:p>
          <a:p>
            <a:endParaRPr lang="en-US" altLang="zh-CN" sz="6300" dirty="0">
              <a:latin typeface="MF YueYuan (Noncommercial)" pitchFamily="2" charset="-122"/>
              <a:ea typeface="MF YueYuan (Noncommercial)" pitchFamily="2" charset="-122"/>
            </a:endParaRPr>
          </a:p>
          <a:p>
            <a:endParaRPr lang="zh-CN" altLang="en-US" sz="6300" dirty="0">
              <a:latin typeface="MF YueYuan (Noncommercial)" pitchFamily="2" charset="-122"/>
              <a:ea typeface="MF YueYuan (Noncommercial)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3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7925" y="822887"/>
            <a:ext cx="40303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F9EEC9D4-51E6-1141-A44B-76FB7EAC88F2}"/>
              </a:ext>
            </a:extLst>
          </p:cNvPr>
          <p:cNvSpPr>
            <a:spLocks noEditPoints="1"/>
          </p:cNvSpPr>
          <p:nvPr/>
        </p:nvSpPr>
        <p:spPr bwMode="auto">
          <a:xfrm>
            <a:off x="7589241" y="4379494"/>
            <a:ext cx="815703" cy="2480463"/>
          </a:xfrm>
          <a:custGeom>
            <a:avLst/>
            <a:gdLst>
              <a:gd name="T0" fmla="*/ 23 w 45"/>
              <a:gd name="T1" fmla="*/ 19 h 125"/>
              <a:gd name="T2" fmla="*/ 32 w 45"/>
              <a:gd name="T3" fmla="*/ 10 h 125"/>
              <a:gd name="T4" fmla="*/ 23 w 45"/>
              <a:gd name="T5" fmla="*/ 0 h 125"/>
              <a:gd name="T6" fmla="*/ 13 w 45"/>
              <a:gd name="T7" fmla="*/ 10 h 125"/>
              <a:gd name="T8" fmla="*/ 23 w 45"/>
              <a:gd name="T9" fmla="*/ 19 h 125"/>
              <a:gd name="T10" fmla="*/ 45 w 45"/>
              <a:gd name="T11" fmla="*/ 31 h 125"/>
              <a:gd name="T12" fmla="*/ 36 w 45"/>
              <a:gd name="T13" fmla="*/ 23 h 125"/>
              <a:gd name="T14" fmla="*/ 9 w 45"/>
              <a:gd name="T15" fmla="*/ 23 h 125"/>
              <a:gd name="T16" fmla="*/ 0 w 45"/>
              <a:gd name="T17" fmla="*/ 31 h 125"/>
              <a:gd name="T18" fmla="*/ 0 w 45"/>
              <a:gd name="T19" fmla="*/ 66 h 125"/>
              <a:gd name="T20" fmla="*/ 4 w 45"/>
              <a:gd name="T21" fmla="*/ 70 h 125"/>
              <a:gd name="T22" fmla="*/ 8 w 45"/>
              <a:gd name="T23" fmla="*/ 66 h 125"/>
              <a:gd name="T24" fmla="*/ 8 w 45"/>
              <a:gd name="T25" fmla="*/ 34 h 125"/>
              <a:gd name="T26" fmla="*/ 9 w 45"/>
              <a:gd name="T27" fmla="*/ 34 h 125"/>
              <a:gd name="T28" fmla="*/ 9 w 45"/>
              <a:gd name="T29" fmla="*/ 119 h 125"/>
              <a:gd name="T30" fmla="*/ 15 w 45"/>
              <a:gd name="T31" fmla="*/ 125 h 125"/>
              <a:gd name="T32" fmla="*/ 21 w 45"/>
              <a:gd name="T33" fmla="*/ 119 h 125"/>
              <a:gd name="T34" fmla="*/ 21 w 45"/>
              <a:gd name="T35" fmla="*/ 73 h 125"/>
              <a:gd name="T36" fmla="*/ 24 w 45"/>
              <a:gd name="T37" fmla="*/ 73 h 125"/>
              <a:gd name="T38" fmla="*/ 24 w 45"/>
              <a:gd name="T39" fmla="*/ 119 h 125"/>
              <a:gd name="T40" fmla="*/ 30 w 45"/>
              <a:gd name="T41" fmla="*/ 125 h 125"/>
              <a:gd name="T42" fmla="*/ 36 w 45"/>
              <a:gd name="T43" fmla="*/ 119 h 125"/>
              <a:gd name="T44" fmla="*/ 36 w 45"/>
              <a:gd name="T45" fmla="*/ 34 h 125"/>
              <a:gd name="T46" fmla="*/ 37 w 45"/>
              <a:gd name="T47" fmla="*/ 34 h 125"/>
              <a:gd name="T48" fmla="*/ 37 w 45"/>
              <a:gd name="T49" fmla="*/ 66 h 125"/>
              <a:gd name="T50" fmla="*/ 41 w 45"/>
              <a:gd name="T51" fmla="*/ 70 h 125"/>
              <a:gd name="T52" fmla="*/ 45 w 45"/>
              <a:gd name="T53" fmla="*/ 66 h 125"/>
              <a:gd name="T54" fmla="*/ 45 w 45"/>
              <a:gd name="T55" fmla="*/ 3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5" h="125">
                <a:moveTo>
                  <a:pt x="23" y="19"/>
                </a:moveTo>
                <a:cubicBezTo>
                  <a:pt x="28" y="19"/>
                  <a:pt x="32" y="15"/>
                  <a:pt x="32" y="10"/>
                </a:cubicBezTo>
                <a:cubicBezTo>
                  <a:pt x="32" y="5"/>
                  <a:pt x="28" y="0"/>
                  <a:pt x="23" y="0"/>
                </a:cubicBezTo>
                <a:cubicBezTo>
                  <a:pt x="17" y="0"/>
                  <a:pt x="13" y="5"/>
                  <a:pt x="13" y="10"/>
                </a:cubicBezTo>
                <a:cubicBezTo>
                  <a:pt x="13" y="15"/>
                  <a:pt x="17" y="19"/>
                  <a:pt x="23" y="19"/>
                </a:cubicBezTo>
                <a:close/>
                <a:moveTo>
                  <a:pt x="45" y="31"/>
                </a:moveTo>
                <a:cubicBezTo>
                  <a:pt x="45" y="27"/>
                  <a:pt x="41" y="23"/>
                  <a:pt x="36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4" y="23"/>
                  <a:pt x="0" y="27"/>
                  <a:pt x="0" y="31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8"/>
                  <a:pt x="2" y="70"/>
                  <a:pt x="4" y="70"/>
                </a:cubicBezTo>
                <a:cubicBezTo>
                  <a:pt x="6" y="70"/>
                  <a:pt x="8" y="68"/>
                  <a:pt x="8" y="66"/>
                </a:cubicBezTo>
                <a:cubicBezTo>
                  <a:pt x="8" y="34"/>
                  <a:pt x="8" y="34"/>
                  <a:pt x="8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119"/>
                  <a:pt x="9" y="119"/>
                  <a:pt x="9" y="119"/>
                </a:cubicBezTo>
                <a:cubicBezTo>
                  <a:pt x="9" y="122"/>
                  <a:pt x="12" y="125"/>
                  <a:pt x="15" y="125"/>
                </a:cubicBezTo>
                <a:cubicBezTo>
                  <a:pt x="18" y="125"/>
                  <a:pt x="21" y="122"/>
                  <a:pt x="21" y="119"/>
                </a:cubicBezTo>
                <a:cubicBezTo>
                  <a:pt x="21" y="73"/>
                  <a:pt x="21" y="73"/>
                  <a:pt x="21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4" y="122"/>
                  <a:pt x="27" y="125"/>
                  <a:pt x="30" y="125"/>
                </a:cubicBezTo>
                <a:cubicBezTo>
                  <a:pt x="33" y="125"/>
                  <a:pt x="36" y="122"/>
                  <a:pt x="36" y="119"/>
                </a:cubicBezTo>
                <a:cubicBezTo>
                  <a:pt x="36" y="34"/>
                  <a:pt x="36" y="34"/>
                  <a:pt x="36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66"/>
                  <a:pt x="37" y="66"/>
                  <a:pt x="37" y="66"/>
                </a:cubicBezTo>
                <a:cubicBezTo>
                  <a:pt x="37" y="68"/>
                  <a:pt x="39" y="70"/>
                  <a:pt x="41" y="70"/>
                </a:cubicBezTo>
                <a:cubicBezTo>
                  <a:pt x="43" y="70"/>
                  <a:pt x="45" y="68"/>
                  <a:pt x="45" y="66"/>
                </a:cubicBezTo>
                <a:lnTo>
                  <a:pt x="45" y="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5C1EECBB-76DE-D342-8F9A-3E5E132E9D51}"/>
              </a:ext>
            </a:extLst>
          </p:cNvPr>
          <p:cNvSpPr/>
          <p:nvPr/>
        </p:nvSpPr>
        <p:spPr>
          <a:xfrm>
            <a:off x="9488785" y="4571999"/>
            <a:ext cx="2987663" cy="1991775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7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B179B-8BE1-AD41-8F3A-049A7A2BEE85}"/>
              </a:ext>
            </a:extLst>
          </p:cNvPr>
          <p:cNvSpPr txBox="1"/>
          <p:nvPr/>
        </p:nvSpPr>
        <p:spPr>
          <a:xfrm>
            <a:off x="12923551" y="4074477"/>
            <a:ext cx="242905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用户的基本属性</a:t>
            </a:r>
            <a:endParaRPr lang="en-US" altLang="zh-CN" sz="42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用户对广告商品信息的均值（价格、销量等）</a:t>
            </a:r>
            <a:endParaRPr lang="en-US" altLang="zh-CN" sz="42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用户对商品类目</a:t>
            </a:r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/</a:t>
            </a: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商品属性的统计</a:t>
            </a:r>
            <a:endParaRPr lang="en-US" altLang="zh-CN" sz="42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用户对店铺信息的统计（评价、好评率等）</a:t>
            </a:r>
            <a:endParaRPr lang="en-US" altLang="zh-CN" sz="42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……</a:t>
            </a:r>
            <a:endParaRPr lang="zh-CN" altLang="en-US" sz="42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DAEB4C02-52C1-CF40-B2D6-5E4D0F068E45}"/>
              </a:ext>
            </a:extLst>
          </p:cNvPr>
          <p:cNvSpPr/>
          <p:nvPr/>
        </p:nvSpPr>
        <p:spPr>
          <a:xfrm>
            <a:off x="27292981" y="4634284"/>
            <a:ext cx="2956323" cy="1970882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7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40911-638C-214B-A159-DD634B10CE35}"/>
              </a:ext>
            </a:extLst>
          </p:cNvPr>
          <p:cNvSpPr txBox="1"/>
          <p:nvPr/>
        </p:nvSpPr>
        <p:spPr>
          <a:xfrm>
            <a:off x="30848967" y="5006194"/>
            <a:ext cx="1042352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7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用户偏好特征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2433AE7-0F9F-EC4A-B26A-C225CF363AF4}"/>
              </a:ext>
            </a:extLst>
          </p:cNvPr>
          <p:cNvSpPr>
            <a:spLocks noEditPoints="1"/>
          </p:cNvSpPr>
          <p:nvPr/>
        </p:nvSpPr>
        <p:spPr bwMode="auto">
          <a:xfrm>
            <a:off x="7589241" y="8052235"/>
            <a:ext cx="815703" cy="2347568"/>
          </a:xfrm>
          <a:custGeom>
            <a:avLst/>
            <a:gdLst>
              <a:gd name="T0" fmla="*/ 23 w 45"/>
              <a:gd name="T1" fmla="*/ 19 h 124"/>
              <a:gd name="T2" fmla="*/ 33 w 45"/>
              <a:gd name="T3" fmla="*/ 9 h 124"/>
              <a:gd name="T4" fmla="*/ 23 w 45"/>
              <a:gd name="T5" fmla="*/ 0 h 124"/>
              <a:gd name="T6" fmla="*/ 13 w 45"/>
              <a:gd name="T7" fmla="*/ 9 h 124"/>
              <a:gd name="T8" fmla="*/ 23 w 45"/>
              <a:gd name="T9" fmla="*/ 19 h 124"/>
              <a:gd name="T10" fmla="*/ 45 w 45"/>
              <a:gd name="T11" fmla="*/ 31 h 124"/>
              <a:gd name="T12" fmla="*/ 36 w 45"/>
              <a:gd name="T13" fmla="*/ 22 h 124"/>
              <a:gd name="T14" fmla="*/ 9 w 45"/>
              <a:gd name="T15" fmla="*/ 22 h 124"/>
              <a:gd name="T16" fmla="*/ 0 w 45"/>
              <a:gd name="T17" fmla="*/ 31 h 124"/>
              <a:gd name="T18" fmla="*/ 0 w 45"/>
              <a:gd name="T19" fmla="*/ 65 h 124"/>
              <a:gd name="T20" fmla="*/ 4 w 45"/>
              <a:gd name="T21" fmla="*/ 69 h 124"/>
              <a:gd name="T22" fmla="*/ 8 w 45"/>
              <a:gd name="T23" fmla="*/ 65 h 124"/>
              <a:gd name="T24" fmla="*/ 8 w 45"/>
              <a:gd name="T25" fmla="*/ 34 h 124"/>
              <a:gd name="T26" fmla="*/ 10 w 45"/>
              <a:gd name="T27" fmla="*/ 34 h 124"/>
              <a:gd name="T28" fmla="*/ 10 w 45"/>
              <a:gd name="T29" fmla="*/ 118 h 124"/>
              <a:gd name="T30" fmla="*/ 16 w 45"/>
              <a:gd name="T31" fmla="*/ 124 h 124"/>
              <a:gd name="T32" fmla="*/ 21 w 45"/>
              <a:gd name="T33" fmla="*/ 118 h 124"/>
              <a:gd name="T34" fmla="*/ 21 w 45"/>
              <a:gd name="T35" fmla="*/ 72 h 124"/>
              <a:gd name="T36" fmla="*/ 24 w 45"/>
              <a:gd name="T37" fmla="*/ 72 h 124"/>
              <a:gd name="T38" fmla="*/ 24 w 45"/>
              <a:gd name="T39" fmla="*/ 118 h 124"/>
              <a:gd name="T40" fmla="*/ 30 w 45"/>
              <a:gd name="T41" fmla="*/ 124 h 124"/>
              <a:gd name="T42" fmla="*/ 36 w 45"/>
              <a:gd name="T43" fmla="*/ 118 h 124"/>
              <a:gd name="T44" fmla="*/ 36 w 45"/>
              <a:gd name="T45" fmla="*/ 34 h 124"/>
              <a:gd name="T46" fmla="*/ 38 w 45"/>
              <a:gd name="T47" fmla="*/ 34 h 124"/>
              <a:gd name="T48" fmla="*/ 38 w 45"/>
              <a:gd name="T49" fmla="*/ 65 h 124"/>
              <a:gd name="T50" fmla="*/ 41 w 45"/>
              <a:gd name="T51" fmla="*/ 69 h 124"/>
              <a:gd name="T52" fmla="*/ 45 w 45"/>
              <a:gd name="T53" fmla="*/ 65 h 124"/>
              <a:gd name="T54" fmla="*/ 45 w 45"/>
              <a:gd name="T55" fmla="*/ 31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5" h="124">
                <a:moveTo>
                  <a:pt x="23" y="19"/>
                </a:moveTo>
                <a:cubicBezTo>
                  <a:pt x="29" y="19"/>
                  <a:pt x="33" y="14"/>
                  <a:pt x="33" y="9"/>
                </a:cubicBezTo>
                <a:cubicBezTo>
                  <a:pt x="33" y="4"/>
                  <a:pt x="29" y="0"/>
                  <a:pt x="23" y="0"/>
                </a:cubicBezTo>
                <a:cubicBezTo>
                  <a:pt x="18" y="0"/>
                  <a:pt x="13" y="4"/>
                  <a:pt x="13" y="9"/>
                </a:cubicBezTo>
                <a:cubicBezTo>
                  <a:pt x="13" y="14"/>
                  <a:pt x="18" y="19"/>
                  <a:pt x="23" y="19"/>
                </a:cubicBezTo>
                <a:close/>
                <a:moveTo>
                  <a:pt x="45" y="31"/>
                </a:moveTo>
                <a:cubicBezTo>
                  <a:pt x="45" y="26"/>
                  <a:pt x="41" y="22"/>
                  <a:pt x="36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4" y="22"/>
                  <a:pt x="0" y="26"/>
                  <a:pt x="0" y="3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2" y="69"/>
                  <a:pt x="4" y="69"/>
                </a:cubicBezTo>
                <a:cubicBezTo>
                  <a:pt x="6" y="69"/>
                  <a:pt x="8" y="67"/>
                  <a:pt x="8" y="65"/>
                </a:cubicBezTo>
                <a:cubicBezTo>
                  <a:pt x="8" y="34"/>
                  <a:pt x="8" y="34"/>
                  <a:pt x="8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0" y="122"/>
                  <a:pt x="12" y="124"/>
                  <a:pt x="16" y="124"/>
                </a:cubicBezTo>
                <a:cubicBezTo>
                  <a:pt x="19" y="124"/>
                  <a:pt x="21" y="122"/>
                  <a:pt x="21" y="118"/>
                </a:cubicBezTo>
                <a:cubicBezTo>
                  <a:pt x="21" y="72"/>
                  <a:pt x="21" y="72"/>
                  <a:pt x="21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24" y="122"/>
                  <a:pt x="27" y="124"/>
                  <a:pt x="30" y="124"/>
                </a:cubicBezTo>
                <a:cubicBezTo>
                  <a:pt x="33" y="124"/>
                  <a:pt x="36" y="122"/>
                  <a:pt x="36" y="118"/>
                </a:cubicBezTo>
                <a:cubicBezTo>
                  <a:pt x="36" y="34"/>
                  <a:pt x="36" y="34"/>
                  <a:pt x="36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7"/>
                  <a:pt x="39" y="69"/>
                  <a:pt x="41" y="69"/>
                </a:cubicBezTo>
                <a:cubicBezTo>
                  <a:pt x="44" y="69"/>
                  <a:pt x="45" y="67"/>
                  <a:pt x="45" y="65"/>
                </a:cubicBezTo>
                <a:lnTo>
                  <a:pt x="45" y="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8C748D0-F7CF-5A49-B9A4-64449856CB6A}"/>
              </a:ext>
            </a:extLst>
          </p:cNvPr>
          <p:cNvSpPr txBox="1"/>
          <p:nvPr/>
        </p:nvSpPr>
        <p:spPr>
          <a:xfrm>
            <a:off x="12923551" y="8238644"/>
            <a:ext cx="24290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用户在此时刻之前对</a:t>
            </a:r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shop</a:t>
            </a: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、</a:t>
            </a:r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item</a:t>
            </a: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、商品类目等的</a:t>
            </a:r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count</a:t>
            </a: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数</a:t>
            </a:r>
            <a:endParaRPr lang="en-US" altLang="zh-CN" sz="42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用户前一次</a:t>
            </a:r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/</a:t>
            </a: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后一次与此时刻的时间差</a:t>
            </a:r>
            <a:endParaRPr lang="en-US" altLang="zh-CN" sz="42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用户此时刻前后</a:t>
            </a:r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n</a:t>
            </a: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小时对</a:t>
            </a:r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shop</a:t>
            </a: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，</a:t>
            </a:r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item</a:t>
            </a:r>
            <a:r>
              <a:rPr lang="zh-CN" altLang="en-US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等的统计</a:t>
            </a:r>
            <a:endParaRPr lang="en-US" altLang="zh-CN" sz="42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lang="en-US" altLang="zh-CN" sz="42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……</a:t>
            </a:r>
            <a:endParaRPr lang="zh-CN" altLang="en-US" sz="42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2CAEB3D8-BA93-3144-8071-1A7C2BD9DDB8}"/>
              </a:ext>
            </a:extLst>
          </p:cNvPr>
          <p:cNvSpPr/>
          <p:nvPr/>
        </p:nvSpPr>
        <p:spPr>
          <a:xfrm>
            <a:off x="27294813" y="7743638"/>
            <a:ext cx="2956323" cy="1970882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700">
              <a:solidFill>
                <a:schemeClr val="bg1"/>
              </a:solidFill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242CCC0-915E-724F-932D-A6FEABF180A3}"/>
              </a:ext>
            </a:extLst>
          </p:cNvPr>
          <p:cNvSpPr txBox="1"/>
          <p:nvPr/>
        </p:nvSpPr>
        <p:spPr>
          <a:xfrm>
            <a:off x="30848967" y="8238644"/>
            <a:ext cx="11540331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7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用户近期行为情况</a:t>
            </a: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C74E2E40-3D9E-5049-B9EC-75A7917831A9}"/>
              </a:ext>
            </a:extLst>
          </p:cNvPr>
          <p:cNvSpPr/>
          <p:nvPr/>
        </p:nvSpPr>
        <p:spPr>
          <a:xfrm>
            <a:off x="9488784" y="8230131"/>
            <a:ext cx="2987663" cy="1991775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40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77145" y="1051487"/>
            <a:ext cx="66287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latin typeface="FZYouHei 506L" charset="-122"/>
                <a:ea typeface="FZYouHei 506L" charset="-122"/>
                <a:cs typeface="FZYouHei 506L" charset="-122"/>
              </a:rPr>
              <a:t>特征工程</a:t>
            </a:r>
            <a:r>
              <a:rPr kumimoji="1" lang="en-US" altLang="zh-CN" sz="7000" dirty="0">
                <a:latin typeface="FZYouHei 506L" charset="-122"/>
                <a:ea typeface="FZYouHei 506L" charset="-122"/>
                <a:cs typeface="FZYouHei 506L" charset="-122"/>
              </a:rPr>
              <a:t>-</a:t>
            </a:r>
            <a:r>
              <a:rPr kumimoji="1" lang="zh-CN" altLang="en-US" sz="7000" dirty="0">
                <a:latin typeface="FZYouHei 506L" charset="-122"/>
                <a:ea typeface="FZYouHei 506L" charset="-122"/>
                <a:cs typeface="FZYouHei 506L" charset="-122"/>
              </a:rPr>
              <a:t>总览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23FCF8-D9E4-824F-BCF3-7751AF5B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20" y="3123937"/>
            <a:ext cx="18242280" cy="84861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1B585E-2FD0-B841-BC52-BE9E17D6F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420" y="3123937"/>
            <a:ext cx="18242280" cy="84861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B1A499-C81F-B14E-AE46-71DFF044B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420" y="3123936"/>
            <a:ext cx="18242280" cy="8486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A944BD-0711-EF4B-A6EC-78D83E531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5177" y="3123935"/>
            <a:ext cx="18171523" cy="84861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D3885A-6690-AE40-897F-241DFCA7D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4419" y="3123933"/>
            <a:ext cx="18242281" cy="84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4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BD2333-C4A4-B844-9611-046821C6666B}"/>
              </a:ext>
            </a:extLst>
          </p:cNvPr>
          <p:cNvSpPr txBox="1"/>
          <p:nvPr/>
        </p:nvSpPr>
        <p:spPr>
          <a:xfrm>
            <a:off x="13571845" y="822887"/>
            <a:ext cx="77031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模型选择</a:t>
            </a:r>
            <a:r>
              <a:rPr kumimoji="1" lang="en-US" altLang="zh-CN" sz="700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-</a:t>
            </a:r>
            <a:r>
              <a:rPr kumimoji="1" lang="zh-CN" altLang="en-US" sz="700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神经网络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5AB1A1-628A-E642-837D-2FDDD72B7779}"/>
              </a:ext>
            </a:extLst>
          </p:cNvPr>
          <p:cNvSpPr txBox="1"/>
          <p:nvPr/>
        </p:nvSpPr>
        <p:spPr>
          <a:xfrm>
            <a:off x="7193280" y="5242560"/>
            <a:ext cx="810350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将</a:t>
            </a:r>
            <a:r>
              <a:rPr kumimoji="1" lang="en-US" altLang="zh-CN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ID</a:t>
            </a:r>
            <a:r>
              <a:rPr kumimoji="1" lang="zh-CN" altLang="en-US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特征放入交叉层</a:t>
            </a:r>
            <a:endParaRPr kumimoji="1" lang="en-US" altLang="zh-CN" sz="70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zh-CN" altLang="en-US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连续特征</a:t>
            </a:r>
            <a:r>
              <a:rPr kumimoji="1" lang="en-US" altLang="zh-CN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Embedding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342DF3-C262-2646-93C9-B2A549FF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562" y="3374529"/>
            <a:ext cx="19167677" cy="822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690565-BFBE-A847-9D7E-4229FBD1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5562" y="3374529"/>
            <a:ext cx="19167677" cy="822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6EE697-F54B-1547-ACC0-D1605E87D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561" y="3374529"/>
            <a:ext cx="19167677" cy="822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AD3E8F-6799-5244-A6B3-17C2F35F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5560" y="3374529"/>
            <a:ext cx="19167678" cy="822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EB7011-012A-3848-A8AA-00B0028E0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558" y="3374529"/>
            <a:ext cx="1916767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6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77145" y="1051487"/>
            <a:ext cx="37484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latin typeface="FZYouHei 506L" charset="-122"/>
                <a:ea typeface="FZYouHei 506L" charset="-122"/>
                <a:cs typeface="FZYouHei 506L" charset="-122"/>
              </a:rPr>
              <a:t>模型选择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AB3DE88-44F0-214C-AA3F-B412F019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392" y="2575560"/>
            <a:ext cx="22219919" cy="896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523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912D092-D910-1E4C-970F-B92D5BDF0253}"/>
              </a:ext>
            </a:extLst>
          </p:cNvPr>
          <p:cNvSpPr txBox="1"/>
          <p:nvPr/>
        </p:nvSpPr>
        <p:spPr>
          <a:xfrm>
            <a:off x="17877145" y="1051487"/>
            <a:ext cx="37484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22D39A-33CF-BB4B-A5A6-20C34303AA3D}"/>
              </a:ext>
            </a:extLst>
          </p:cNvPr>
          <p:cNvSpPr txBox="1"/>
          <p:nvPr/>
        </p:nvSpPr>
        <p:spPr>
          <a:xfrm>
            <a:off x="13008160" y="4937760"/>
            <a:ext cx="1348638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1.</a:t>
            </a:r>
            <a:r>
              <a:rPr kumimoji="1" lang="zh-CN" altLang="en-US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对促销时期应考虑变化特征</a:t>
            </a:r>
            <a:endParaRPr kumimoji="1" lang="en-US" altLang="zh-CN" sz="70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en-US" altLang="zh-CN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2.</a:t>
            </a:r>
            <a:r>
              <a:rPr kumimoji="1" lang="zh-CN" altLang="en-US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合理的特征提取框架是致胜之道</a:t>
            </a:r>
            <a:endParaRPr kumimoji="1" lang="en-US" altLang="zh-CN" sz="70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en-US" altLang="zh-CN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3.</a:t>
            </a:r>
            <a:r>
              <a:rPr kumimoji="1" lang="zh-CN" altLang="en-US" sz="7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多模型的融合提升精度较多</a:t>
            </a:r>
          </a:p>
        </p:txBody>
      </p:sp>
    </p:spTree>
    <p:extLst>
      <p:ext uri="{BB962C8B-B14F-4D97-AF65-F5344CB8AC3E}">
        <p14:creationId xmlns:p14="http://schemas.microsoft.com/office/powerpoint/2010/main" val="280344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85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7925" y="822887"/>
            <a:ext cx="365697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72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团队介绍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1553D4-BAD0-5E4C-920B-32A54FFF9BEC}"/>
              </a:ext>
            </a:extLst>
          </p:cNvPr>
          <p:cNvSpPr txBox="1"/>
          <p:nvPr/>
        </p:nvSpPr>
        <p:spPr>
          <a:xfrm>
            <a:off x="6995160" y="9692639"/>
            <a:ext cx="7643439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浙江工业大学</a:t>
            </a:r>
            <a:r>
              <a:rPr kumimoji="1" lang="en-US" altLang="zh-CN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·</a:t>
            </a:r>
            <a:r>
              <a:rPr kumimoji="1" lang="zh-CN" altLang="en-US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陈波成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D82D69-44CD-FD41-97DA-BAE531340B78}"/>
              </a:ext>
            </a:extLst>
          </p:cNvPr>
          <p:cNvSpPr txBox="1"/>
          <p:nvPr/>
        </p:nvSpPr>
        <p:spPr>
          <a:xfrm>
            <a:off x="20017740" y="9692637"/>
            <a:ext cx="6056466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中南大学</a:t>
            </a:r>
            <a:r>
              <a:rPr kumimoji="1" lang="en-US" altLang="zh-CN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·</a:t>
            </a:r>
            <a:r>
              <a:rPr kumimoji="1" lang="zh-CN" altLang="en-US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罗宾理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A97767-4B85-C146-8FC1-27CFA0C939BE}"/>
              </a:ext>
            </a:extLst>
          </p:cNvPr>
          <p:cNvSpPr txBox="1"/>
          <p:nvPr/>
        </p:nvSpPr>
        <p:spPr>
          <a:xfrm>
            <a:off x="31727667" y="9692638"/>
            <a:ext cx="5262979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天津大学</a:t>
            </a:r>
            <a:r>
              <a:rPr kumimoji="1" lang="en-US" altLang="zh-CN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·</a:t>
            </a:r>
            <a:r>
              <a:rPr kumimoji="1" lang="zh-CN" altLang="en-US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吴昊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58B664-FED9-514A-AB51-AC61A029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40" y="3041859"/>
            <a:ext cx="4686986" cy="62493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37EA75-47B5-C643-8E6F-371A36E0C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196921" y="3755484"/>
            <a:ext cx="6249313" cy="48220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F95094C-2141-F447-978D-812DA4A62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7172" y="3041857"/>
            <a:ext cx="4697601" cy="62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77145" y="1051487"/>
            <a:ext cx="374841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720" dirty="0"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77629-017D-8043-93FB-CEE021297491}"/>
              </a:ext>
            </a:extLst>
          </p:cNvPr>
          <p:cNvSpPr txBox="1"/>
          <p:nvPr/>
        </p:nvSpPr>
        <p:spPr>
          <a:xfrm>
            <a:off x="3966210" y="3493770"/>
            <a:ext cx="26300430" cy="786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310" b="1" dirty="0">
                <a:latin typeface="MF YueYuan (Noncommercial)" pitchFamily="2" charset="-122"/>
                <a:ea typeface="MF YueYuan (Noncommercial)" pitchFamily="2" charset="-122"/>
              </a:rPr>
              <a:t>特殊日期的转化率预估</a:t>
            </a:r>
            <a:endParaRPr lang="en-US" altLang="zh-CN" sz="6310" b="1" dirty="0">
              <a:latin typeface="MF YueYuan (Noncommercial)" pitchFamily="2" charset="-122"/>
              <a:ea typeface="MF YueYuan (Noncommercial)" pitchFamily="2" charset="-122"/>
            </a:endParaRPr>
          </a:p>
          <a:p>
            <a:endParaRPr lang="en-US" altLang="zh-CN" sz="6310" dirty="0"/>
          </a:p>
          <a:p>
            <a:r>
              <a:rPr lang="zh-CN" altLang="en-US" sz="6310" dirty="0"/>
              <a:t>给定：广告点击相关的用户（</a:t>
            </a:r>
            <a:r>
              <a:rPr lang="en-US" altLang="zh-CN" sz="6310" dirty="0"/>
              <a:t>user</a:t>
            </a:r>
            <a:r>
              <a:rPr lang="zh-CN" altLang="en-US" sz="6310" dirty="0"/>
              <a:t>）、广告商品（</a:t>
            </a:r>
            <a:r>
              <a:rPr lang="en-US" altLang="zh-CN" sz="6310" dirty="0"/>
              <a:t>ad</a:t>
            </a:r>
            <a:r>
              <a:rPr lang="zh-CN" altLang="en-US" sz="6310" dirty="0"/>
              <a:t>）、检索词、上下文内容（</a:t>
            </a:r>
            <a:r>
              <a:rPr lang="en-US" altLang="zh-CN" sz="6310" dirty="0"/>
              <a:t>context</a:t>
            </a:r>
            <a:r>
              <a:rPr lang="zh-CN" altLang="en-US" sz="6310" dirty="0"/>
              <a:t>）、商店（</a:t>
            </a:r>
            <a:r>
              <a:rPr lang="en-US" altLang="zh-CN" sz="6310" dirty="0"/>
              <a:t>shop</a:t>
            </a:r>
            <a:r>
              <a:rPr lang="zh-CN" altLang="en-US" sz="6310" dirty="0"/>
              <a:t>）</a:t>
            </a:r>
            <a:endParaRPr lang="en-US" altLang="zh-CN" sz="6310" dirty="0"/>
          </a:p>
          <a:p>
            <a:endParaRPr lang="en-US" altLang="zh-CN" sz="6310" dirty="0"/>
          </a:p>
          <a:p>
            <a:endParaRPr lang="en-US" altLang="zh-CN" sz="6310" dirty="0"/>
          </a:p>
          <a:p>
            <a:r>
              <a:rPr lang="zh-CN" altLang="en-US" sz="6310" dirty="0"/>
              <a:t>预测：广告产生购买行为的概率（</a:t>
            </a:r>
            <a:r>
              <a:rPr lang="en-US" altLang="zh-CN" sz="6310" dirty="0" err="1"/>
              <a:t>pCVR</a:t>
            </a:r>
            <a:r>
              <a:rPr lang="zh-CN" altLang="en-US" sz="6310" dirty="0"/>
              <a:t>）</a:t>
            </a:r>
            <a:endParaRPr lang="en-US" altLang="zh-CN" sz="6310" dirty="0"/>
          </a:p>
          <a:p>
            <a:endParaRPr lang="en-US" altLang="zh-CN" sz="631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EC14A4E-2A78-7949-8750-202B65F8E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554356"/>
              </p:ext>
            </p:extLst>
          </p:nvPr>
        </p:nvGraphicFramePr>
        <p:xfrm>
          <a:off x="19252682" y="8374263"/>
          <a:ext cx="23027524" cy="334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3" imgW="2971800" imgH="431640" progId="Equation.DSMT4">
                  <p:embed/>
                </p:oleObj>
              </mc:Choice>
              <mc:Fallback>
                <p:oleObj name="Equation" r:id="rId3" imgW="2971800" imgH="4316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52682" y="8374263"/>
                        <a:ext cx="23027524" cy="334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74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7925" y="822887"/>
            <a:ext cx="40303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A97767-4B85-C146-8FC1-27CFA0C939BE}"/>
              </a:ext>
            </a:extLst>
          </p:cNvPr>
          <p:cNvSpPr txBox="1"/>
          <p:nvPr/>
        </p:nvSpPr>
        <p:spPr>
          <a:xfrm>
            <a:off x="11702307" y="4571998"/>
            <a:ext cx="2235419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难点与挑战</a:t>
            </a:r>
            <a:endParaRPr kumimoji="1" lang="en-US" altLang="zh-CN" sz="65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  </a:t>
            </a:r>
            <a:endParaRPr kumimoji="1" lang="en-US" altLang="zh-CN" sz="65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   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1.</a:t>
            </a:r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如何在正常流量数据中，找到适合表达促销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/</a:t>
            </a:r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突变的特征</a:t>
            </a:r>
            <a:endParaRPr kumimoji="1" lang="en-US" altLang="zh-CN" sz="65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   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2.</a:t>
            </a:r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如何在模型选择上，找到尽快落地于工业界的轻量级框架</a:t>
            </a:r>
            <a:endParaRPr kumimoji="1" lang="en-US" altLang="zh-CN" sz="65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18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77145" y="1051487"/>
            <a:ext cx="37484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B6EE9-88CD-4A4D-A5F5-9F530B1C478B}"/>
              </a:ext>
            </a:extLst>
          </p:cNvPr>
          <p:cNvSpPr/>
          <p:nvPr/>
        </p:nvSpPr>
        <p:spPr>
          <a:xfrm>
            <a:off x="7699692" y="5542341"/>
            <a:ext cx="180863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训练数据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8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月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31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号到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9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月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7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号上午，预测七号下午</a:t>
            </a:r>
            <a:endParaRPr kumimoji="1" lang="en-US" altLang="zh-CN" sz="6600" dirty="0"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8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月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31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到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9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月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5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号转化率稳定，</a:t>
            </a:r>
            <a:endParaRPr kumimoji="1" lang="en-US" altLang="zh-CN" sz="6600" dirty="0"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6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号下降，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7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号猛增，推测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7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号为大促节日</a:t>
            </a:r>
            <a:endParaRPr kumimoji="1" lang="en-US" altLang="zh-CN" sz="6600" dirty="0">
              <a:latin typeface="MF YueYuan (Noncommercial)" pitchFamily="2" charset="-122"/>
              <a:ea typeface="MF YueYuan (Noncommercial)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FA895C-1669-D048-9B25-6F7D28F4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4324" y="2534844"/>
            <a:ext cx="12289155" cy="91543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E7DD59-72F2-D941-949D-3744D1E2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614" y="3434161"/>
            <a:ext cx="11177905" cy="82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7925" y="822887"/>
            <a:ext cx="40303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A97767-4B85-C146-8FC1-27CFA0C939BE}"/>
              </a:ext>
            </a:extLst>
          </p:cNvPr>
          <p:cNvSpPr txBox="1"/>
          <p:nvPr/>
        </p:nvSpPr>
        <p:spPr>
          <a:xfrm>
            <a:off x="6600917" y="5967659"/>
            <a:ext cx="351891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建模方向</a:t>
            </a:r>
            <a:endParaRPr kumimoji="1" lang="en-US" altLang="zh-CN" sz="65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0A29DE-9E88-C546-BBBD-0577C7A2C5EB}"/>
              </a:ext>
            </a:extLst>
          </p:cNvPr>
          <p:cNvSpPr txBox="1"/>
          <p:nvPr/>
        </p:nvSpPr>
        <p:spPr>
          <a:xfrm>
            <a:off x="13571621" y="5236689"/>
            <a:ext cx="146389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1.</a:t>
            </a:r>
            <a:r>
              <a:rPr kumimoji="1" lang="zh-CN" altLang="en-US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常规思路</a:t>
            </a:r>
            <a:r>
              <a:rPr kumimoji="1" lang="en-US" altLang="zh-CN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-</a:t>
            </a:r>
            <a:r>
              <a:rPr kumimoji="1" lang="zh-CN" altLang="en-US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针对</a:t>
            </a:r>
            <a:r>
              <a:rPr kumimoji="1" lang="en-US" altLang="zh-CN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User</a:t>
            </a:r>
            <a:r>
              <a:rPr kumimoji="1" lang="zh-CN" altLang="en-US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与各项交互</a:t>
            </a:r>
            <a:endParaRPr kumimoji="1" lang="en-US" altLang="zh-CN" sz="80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  <a:p>
            <a:r>
              <a:rPr kumimoji="1" lang="en-US" altLang="zh-CN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2.</a:t>
            </a:r>
            <a:r>
              <a:rPr kumimoji="1" lang="zh-CN" altLang="en-US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探求变化</a:t>
            </a:r>
            <a:r>
              <a:rPr kumimoji="1" lang="en-US" altLang="zh-CN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-</a:t>
            </a:r>
            <a:r>
              <a:rPr kumimoji="1" lang="zh-CN" altLang="en-US" sz="80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针对促销日</a:t>
            </a:r>
          </a:p>
        </p:txBody>
      </p:sp>
    </p:spTree>
    <p:extLst>
      <p:ext uri="{BB962C8B-B14F-4D97-AF65-F5344CB8AC3E}">
        <p14:creationId xmlns:p14="http://schemas.microsoft.com/office/powerpoint/2010/main" val="49331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77145" y="1051487"/>
            <a:ext cx="37484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AB6EE9-88CD-4A4D-A5F5-9F530B1C478B}"/>
              </a:ext>
            </a:extLst>
          </p:cNvPr>
          <p:cNvSpPr/>
          <p:nvPr/>
        </p:nvSpPr>
        <p:spPr>
          <a:xfrm>
            <a:off x="5389630" y="6004006"/>
            <a:ext cx="180863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常规思路  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User-Item/Gender/Level/Age</a:t>
            </a:r>
          </a:p>
          <a:p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                  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--</a:t>
            </a:r>
            <a:r>
              <a:rPr kumimoji="1" lang="zh-CN" altLang="en-US" sz="6600" dirty="0">
                <a:latin typeface="MF YueYuan (Noncommercial)" pitchFamily="2" charset="-122"/>
                <a:ea typeface="MF YueYuan (Noncommercial)" pitchFamily="2" charset="-122"/>
              </a:rPr>
              <a:t> </a:t>
            </a:r>
            <a:r>
              <a:rPr kumimoji="1" lang="en-US" altLang="zh-CN" sz="6600" dirty="0">
                <a:latin typeface="MF YueYuan (Noncommercial)" pitchFamily="2" charset="-122"/>
                <a:ea typeface="MF YueYuan (Noncommercial)" pitchFamily="2" charset="-122"/>
              </a:rPr>
              <a:t>CVR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60121F-B338-DB4C-831A-38465D87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391" y="3657098"/>
            <a:ext cx="12166600" cy="7708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10B9AC-F9B9-F841-8BB3-C08B30CC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7391" y="5784348"/>
            <a:ext cx="12954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7925" y="822887"/>
            <a:ext cx="40303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solidFill>
                  <a:schemeClr val="bg1"/>
                </a:solidFill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A97767-4B85-C146-8FC1-27CFA0C939BE}"/>
              </a:ext>
            </a:extLst>
          </p:cNvPr>
          <p:cNvSpPr txBox="1"/>
          <p:nvPr/>
        </p:nvSpPr>
        <p:spPr>
          <a:xfrm>
            <a:off x="6600917" y="5967659"/>
            <a:ext cx="1144736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探求变化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·</a:t>
            </a:r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销量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/</a:t>
            </a:r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价格</a:t>
            </a:r>
            <a:r>
              <a:rPr kumimoji="1" lang="en-US" altLang="zh-CN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/</a:t>
            </a:r>
            <a:r>
              <a:rPr kumimoji="1" lang="zh-CN" altLang="en-US" sz="6500" dirty="0">
                <a:solidFill>
                  <a:schemeClr val="bg1"/>
                </a:solidFill>
                <a:latin typeface="MF YueYuan (Noncommercial)" pitchFamily="2" charset="-122"/>
                <a:ea typeface="MF YueYuan (Noncommercial)" pitchFamily="2" charset="-122"/>
              </a:rPr>
              <a:t>收藏次数</a:t>
            </a:r>
            <a:endParaRPr kumimoji="1" lang="en-US" altLang="zh-CN" sz="6500" dirty="0">
              <a:solidFill>
                <a:schemeClr val="bg1"/>
              </a:solidFill>
              <a:latin typeface="MF YueYuan (Noncommercial)" pitchFamily="2" charset="-122"/>
              <a:ea typeface="MF YueYuan (Noncommercial)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5CAD54-C753-C642-941E-104E5E1D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506" y="2713608"/>
            <a:ext cx="12271359" cy="86933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D7783D-C938-BF4A-89E8-C842B5317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029" y="2713607"/>
            <a:ext cx="12376926" cy="86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7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77145" y="1051487"/>
            <a:ext cx="37484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0" dirty="0">
                <a:latin typeface="FZYouHei 506L" charset="-122"/>
                <a:ea typeface="FZYouHei 506L" charset="-122"/>
                <a:cs typeface="FZYouHei 506L" charset="-122"/>
              </a:rPr>
              <a:t>赛题分析</a:t>
            </a:r>
          </a:p>
        </p:txBody>
      </p:sp>
      <p:sp>
        <p:nvSpPr>
          <p:cNvPr id="3" name="多文档 2">
            <a:extLst>
              <a:ext uri="{FF2B5EF4-FFF2-40B4-BE49-F238E27FC236}">
                <a16:creationId xmlns:a16="http://schemas.microsoft.com/office/drawing/2014/main" id="{D415315F-6B4F-834B-A6A6-168A0F0ED61E}"/>
              </a:ext>
            </a:extLst>
          </p:cNvPr>
          <p:cNvSpPr/>
          <p:nvPr/>
        </p:nvSpPr>
        <p:spPr>
          <a:xfrm>
            <a:off x="11738320" y="2695073"/>
            <a:ext cx="16026063" cy="9817769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F YueYuan (Noncommercial)" pitchFamily="2" charset="-122"/>
                <a:ea typeface="MF YueYuan (Noncommercial)" pitchFamily="2" charset="-122"/>
              </a:rPr>
              <a:t>针对变化的</a:t>
            </a:r>
            <a:r>
              <a:rPr kumimoji="1" lang="en-US" altLang="zh-CN" dirty="0">
                <a:latin typeface="MF YueYuan (Noncommercial)" pitchFamily="2" charset="-122"/>
                <a:ea typeface="MF YueYuan (Noncommercial)" pitchFamily="2" charset="-122"/>
              </a:rPr>
              <a:t>Only-7</a:t>
            </a:r>
          </a:p>
          <a:p>
            <a:pPr algn="ctr"/>
            <a:r>
              <a:rPr kumimoji="1" lang="zh-CN" altLang="en-US" dirty="0">
                <a:latin typeface="MF YueYuan (Noncommercial)" pitchFamily="2" charset="-122"/>
                <a:ea typeface="MF YueYuan (Noncommercial)" pitchFamily="2" charset="-122"/>
              </a:rPr>
              <a:t>全量数据的</a:t>
            </a:r>
            <a:r>
              <a:rPr kumimoji="1" lang="en-US" altLang="zh-CN" dirty="0">
                <a:latin typeface="MF YueYuan (Noncommercial)" pitchFamily="2" charset="-122"/>
                <a:ea typeface="MF YueYuan (Noncommercial)" pitchFamily="2" charset="-122"/>
              </a:rPr>
              <a:t>All-day</a:t>
            </a:r>
          </a:p>
          <a:p>
            <a:pPr algn="ctr"/>
            <a:r>
              <a:rPr kumimoji="1" lang="zh-CN" altLang="en-US" dirty="0">
                <a:latin typeface="MF YueYuan (Noncommercial)" pitchFamily="2" charset="-122"/>
                <a:ea typeface="MF YueYuan (Noncommercial)" pitchFamily="2" charset="-122"/>
              </a:rPr>
              <a:t>全量数据的采样</a:t>
            </a:r>
            <a:r>
              <a:rPr kumimoji="1" lang="en-US" altLang="zh-CN" dirty="0">
                <a:latin typeface="MF YueYuan (Noncommercial)" pitchFamily="2" charset="-122"/>
                <a:ea typeface="MF YueYuan (Noncommercial)" pitchFamily="2" charset="-122"/>
              </a:rPr>
              <a:t>Sample-All</a:t>
            </a:r>
          </a:p>
          <a:p>
            <a:pPr algn="ctr"/>
            <a:r>
              <a:rPr kumimoji="1" lang="zh-CN" altLang="en-US" dirty="0">
                <a:latin typeface="MF YueYuan (Noncommercial)" pitchFamily="2" charset="-122"/>
                <a:ea typeface="MF YueYuan (Noncommercial)" pitchFamily="2" charset="-122"/>
              </a:rPr>
              <a:t>全量统计特征提取</a:t>
            </a:r>
            <a:r>
              <a:rPr kumimoji="1" lang="en-US" altLang="zh-CN" dirty="0">
                <a:latin typeface="MF YueYuan (Noncommercial)" pitchFamily="2" charset="-122"/>
                <a:ea typeface="MF YueYuan (Noncommercial)" pitchFamily="2" charset="-122"/>
              </a:rPr>
              <a:t>Day7</a:t>
            </a:r>
            <a:r>
              <a:rPr kumimoji="1" lang="zh-CN" altLang="en-US" dirty="0">
                <a:latin typeface="MF YueYuan (Noncommercial)" pitchFamily="2" charset="-122"/>
                <a:ea typeface="MF YueYuan (Noncommercial)" pitchFamily="2" charset="-122"/>
              </a:rPr>
              <a:t>特征</a:t>
            </a:r>
            <a:r>
              <a:rPr kumimoji="1" lang="en-US" altLang="zh-CN" dirty="0">
                <a:latin typeface="MF YueYuan (Noncommercial)" pitchFamily="2" charset="-122"/>
                <a:ea typeface="MF YueYuan (Noncommercial)" pitchFamily="2" charset="-122"/>
              </a:rPr>
              <a:t>All-to-7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596EBA-461A-A848-8CD8-511CA3E5457D}"/>
              </a:ext>
            </a:extLst>
          </p:cNvPr>
          <p:cNvSpPr txBox="1"/>
          <p:nvPr/>
        </p:nvSpPr>
        <p:spPr>
          <a:xfrm>
            <a:off x="4379495" y="7081570"/>
            <a:ext cx="4945585" cy="104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F YueYuan (Noncommercial)" pitchFamily="2" charset="-122"/>
                <a:ea typeface="MF YueYuan (Noncommercial)" pitchFamily="2" charset="-122"/>
              </a:rPr>
              <a:t>四套训练方案</a:t>
            </a:r>
          </a:p>
        </p:txBody>
      </p:sp>
    </p:spTree>
    <p:extLst>
      <p:ext uri="{BB962C8B-B14F-4D97-AF65-F5344CB8AC3E}">
        <p14:creationId xmlns:p14="http://schemas.microsoft.com/office/powerpoint/2010/main" val="211311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Words>502</Words>
  <Application>Microsoft Macintosh PowerPoint</Application>
  <PresentationFormat>自定义</PresentationFormat>
  <Paragraphs>82</Paragraphs>
  <Slides>17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等线</vt:lpstr>
      <vt:lpstr>等线 Light</vt:lpstr>
      <vt:lpstr>FZYouHei 506L</vt:lpstr>
      <vt:lpstr>FZYouHei 509R</vt:lpstr>
      <vt:lpstr>FZYouHei 513B</vt:lpstr>
      <vt:lpstr>MF YueYuan (Noncommercial)</vt:lpstr>
      <vt:lpstr>Arial</vt:lpstr>
      <vt:lpstr>Calibri</vt:lpstr>
      <vt:lpstr>Calibri Light</vt:lpstr>
      <vt:lpstr>Open Sans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乔 培珺</dc:creator>
  <cp:lastModifiedBy>329526532@qq.com</cp:lastModifiedBy>
  <cp:revision>38</cp:revision>
  <dcterms:created xsi:type="dcterms:W3CDTF">2018-05-28T08:35:46Z</dcterms:created>
  <dcterms:modified xsi:type="dcterms:W3CDTF">2018-06-01T08:01:13Z</dcterms:modified>
</cp:coreProperties>
</file>